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78" r:id="rId3"/>
    <p:sldId id="260" r:id="rId4"/>
    <p:sldId id="261" r:id="rId5"/>
    <p:sldId id="263" r:id="rId6"/>
    <p:sldId id="266" r:id="rId7"/>
    <p:sldId id="268" r:id="rId8"/>
    <p:sldId id="276" r:id="rId9"/>
    <p:sldId id="277" r:id="rId10"/>
  </p:sldIdLst>
  <p:sldSz cx="12192000" cy="6858000"/>
  <p:notesSz cx="6858000" cy="12192000"/>
  <p:embeddedFontLst>
    <p:embeddedFont>
      <p:font typeface="MiSans" panose="020B0604020202020204" charset="-122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3" d="100"/>
          <a:sy n="83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805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56-d2nfa718bjvh7rlj0gm0.png"/>
          <p:cNvPicPr>
            <a:picLocks noChangeAspect="1"/>
          </p:cNvPicPr>
          <p:nvPr/>
        </p:nvPicPr>
        <p:blipFill>
          <a:blip r:embed="rId3"/>
          <a:srcRect l="13" r="13"/>
          <a:stretch/>
        </p:blipFill>
        <p:spPr>
          <a:xfrm>
            <a:off x="0" y="9236"/>
            <a:ext cx="12218670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777615" y="4553585"/>
            <a:ext cx="191897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6495415" y="4553585"/>
            <a:ext cx="191897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32305" y="2097405"/>
            <a:ext cx="8327390" cy="1936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Hospital Management System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F0B165-0E57-7B6D-7A46-7A13BF56A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256" y="0"/>
            <a:ext cx="70394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973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5E9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5E927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E0E9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5E9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90930" y="408940"/>
            <a:ext cx="10782935" cy="43576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F49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Hospital Management System Vision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295390" y="5715"/>
            <a:ext cx="5893435" cy="6870065"/>
          </a:xfrm>
          <a:prstGeom prst="rect">
            <a:avLst/>
          </a:prstGeom>
          <a:solidFill>
            <a:srgbClr val="9FB2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6295390" y="5715"/>
            <a:ext cx="5893435" cy="6870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3" name="Image 0" descr="https://kimi-img.moonshot.cn/pub/slides/slides_tmpl/image/25-08-27-20:08:04-d2nfa918bjvh7rlj0h70.png"/>
          <p:cNvPicPr>
            <a:picLocks noChangeAspect="1"/>
          </p:cNvPicPr>
          <p:nvPr/>
        </p:nvPicPr>
        <p:blipFill>
          <a:blip r:embed="rId3"/>
          <a:srcRect t="79" b="79"/>
          <a:stretch/>
        </p:blipFill>
        <p:spPr>
          <a:xfrm>
            <a:off x="868680" y="1263015"/>
            <a:ext cx="5092065" cy="2806065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6600190" y="2602865"/>
            <a:ext cx="5184000" cy="0"/>
          </a:xfrm>
          <a:prstGeom prst="line">
            <a:avLst/>
          </a:prstGeom>
          <a:noFill/>
          <a:ln w="12700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6650990" y="4485005"/>
            <a:ext cx="5184000" cy="0"/>
          </a:xfrm>
          <a:prstGeom prst="line">
            <a:avLst/>
          </a:prstGeom>
          <a:noFill/>
          <a:ln w="12700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6633845" y="972185"/>
            <a:ext cx="5043170" cy="242292"/>
          </a:xfrm>
          <a:prstGeom prst="rect">
            <a:avLst/>
          </a:prstGeom>
          <a:solidFill>
            <a:srgbClr val="FFFFFF">
              <a:alpha val="0"/>
            </a:srgbClr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Comprehensive Digital Healthcare Solution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633845" y="1259205"/>
            <a:ext cx="5111750" cy="114637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Hospital Management System is designed to transform healthcare operations by integrating modern technology into a comprehensive digital solution, enhancing efficiency across all departments.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68680" y="4203700"/>
            <a:ext cx="4944745" cy="276225"/>
          </a:xfrm>
          <a:prstGeom prst="rect">
            <a:avLst/>
          </a:prstGeom>
          <a:solidFill>
            <a:srgbClr val="FFFFFF">
              <a:alpha val="0"/>
            </a:srgbClr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Streamlining Operations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68680" y="4635500"/>
            <a:ext cx="5111750" cy="85983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system streamlines healthcare operations, reducing manual processes and improving the overall workflow, ensuring smoother and more efficient patient care.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633845" y="2830195"/>
            <a:ext cx="5161915" cy="242292"/>
          </a:xfrm>
          <a:prstGeom prst="rect">
            <a:avLst/>
          </a:prstGeom>
          <a:solidFill>
            <a:srgbClr val="FFFFFF">
              <a:alpha val="0"/>
            </a:srgbClr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633845" y="3141345"/>
            <a:ext cx="5111750" cy="85983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Built on advanced technologies like .NET MAUI, C#, SQL Server, and MVVM Architecture, the system ensures robustness, scalability, and modern user interfaces.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633845" y="4712335"/>
            <a:ext cx="4817745" cy="242292"/>
          </a:xfrm>
          <a:prstGeom prst="rect">
            <a:avLst/>
          </a:prstGeom>
          <a:solidFill>
            <a:srgbClr val="FFFFFF">
              <a:alpha val="0"/>
            </a:srgbClr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Proposal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633845" y="4988560"/>
            <a:ext cx="5111750" cy="114637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project proposal for SAZ Hospital in 2025 aims to modernize healthcare delivery through intelligent automation and intuitive design, setting a new standard in digital healthcare.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899785"/>
            <a:ext cx="12190095" cy="958215"/>
          </a:xfrm>
          <a:prstGeom prst="rect">
            <a:avLst/>
          </a:prstGeom>
          <a:solidFill>
            <a:srgbClr val="B4CA7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0" y="5899785"/>
            <a:ext cx="12190095" cy="9582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E0E9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5E9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0930" y="408940"/>
            <a:ext cx="10782935" cy="43576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F49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Executive Summary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956175" y="2925445"/>
            <a:ext cx="6500495" cy="1539875"/>
          </a:xfrm>
          <a:prstGeom prst="roundRect">
            <a:avLst>
              <a:gd name="adj" fmla="val 11000"/>
            </a:avLst>
          </a:prstGeom>
          <a:solidFill>
            <a:srgbClr val="079F92"/>
          </a:solidFill>
          <a:ln w="19050">
            <a:solidFill>
              <a:srgbClr val="A0D1FA">
                <a:alpha val="43137"/>
              </a:srgbClr>
            </a:solidFill>
            <a:prstDash val="solid"/>
          </a:ln>
          <a:effectLst>
            <a:outerShdw blurRad="254000" dist="134704" dir="2700000" algn="bl" rotWithShape="0">
              <a:srgbClr val="1E69D5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4956175" y="2925445"/>
            <a:ext cx="6500495" cy="15398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956175" y="1461770"/>
            <a:ext cx="6500495" cy="1339215"/>
          </a:xfrm>
          <a:prstGeom prst="roundRect">
            <a:avLst>
              <a:gd name="adj" fmla="val 8155"/>
            </a:avLst>
          </a:prstGeom>
          <a:solidFill>
            <a:srgbClr val="FFFFFF"/>
          </a:solidFill>
          <a:ln w="19050">
            <a:solidFill>
              <a:srgbClr val="A0D1FA">
                <a:alpha val="43137"/>
              </a:srgbClr>
            </a:solidFill>
            <a:prstDash val="solid"/>
          </a:ln>
          <a:effectLst>
            <a:outerShdw blurRad="254000" dist="134704" dir="2700000" algn="bl" rotWithShape="0">
              <a:srgbClr val="1E69D5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4956175" y="1461770"/>
            <a:ext cx="6500495" cy="13392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35965" y="1255395"/>
            <a:ext cx="10720070" cy="1545590"/>
          </a:xfrm>
          <a:prstGeom prst="roundRect">
            <a:avLst>
              <a:gd name="adj" fmla="val 8155"/>
            </a:avLst>
          </a:prstGeom>
          <a:solidFill>
            <a:srgbClr val="FFFFFF"/>
          </a:solidFill>
          <a:ln w="19050">
            <a:solidFill>
              <a:srgbClr val="DEEAE5">
                <a:alpha val="67059"/>
              </a:srgbClr>
            </a:solidFill>
            <a:prstDash val="solid"/>
          </a:ln>
          <a:effectLst>
            <a:outerShdw blurRad="254000" dist="134704" dir="2700000" algn="bl" rotWithShape="0">
              <a:srgbClr val="E0E9C9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35965" y="1255395"/>
            <a:ext cx="10720070" cy="15455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35965" y="2931160"/>
            <a:ext cx="10720705" cy="1545590"/>
          </a:xfrm>
          <a:prstGeom prst="roundRect">
            <a:avLst>
              <a:gd name="adj" fmla="val 11000"/>
            </a:avLst>
          </a:prstGeom>
          <a:solidFill>
            <a:srgbClr val="B4CA7C"/>
          </a:solidFill>
          <a:ln w="19050">
            <a:solidFill>
              <a:srgbClr val="DEEAE5">
                <a:alpha val="43137"/>
              </a:srgbClr>
            </a:solidFill>
            <a:prstDash val="solid"/>
          </a:ln>
          <a:effectLst>
            <a:outerShdw blurRad="254000" dist="134704" dir="2700000" algn="bl" rotWithShape="0">
              <a:srgbClr val="E0E9C9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35965" y="2931160"/>
            <a:ext cx="10720705" cy="15455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36600" y="4594860"/>
            <a:ext cx="10720070" cy="1590675"/>
          </a:xfrm>
          <a:prstGeom prst="roundRect">
            <a:avLst>
              <a:gd name="adj" fmla="val 10289"/>
            </a:avLst>
          </a:prstGeom>
          <a:solidFill>
            <a:srgbClr val="FFFFFF"/>
          </a:solidFill>
          <a:ln w="19050">
            <a:solidFill>
              <a:srgbClr val="DEEAE5">
                <a:alpha val="67059"/>
              </a:srgbClr>
            </a:solidFill>
            <a:prstDash val="solid"/>
          </a:ln>
          <a:effectLst>
            <a:outerShdw blurRad="254000" dist="134704" dir="2700000" algn="bl" rotWithShape="0">
              <a:srgbClr val="E0E9C9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36600" y="4594860"/>
            <a:ext cx="10720070" cy="15906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29005" y="1496695"/>
            <a:ext cx="10249200" cy="3099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Modernizing Healthcare Operations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29005" y="1983740"/>
            <a:ext cx="10249200" cy="5730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Hospital Management System is a comprehensive digital solution designed to modernize and streamline healthcare operations across multiple departments, including reception, medical staff, and administrative personnel.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29005" y="3118485"/>
            <a:ext cx="10249200" cy="3099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Features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29005" y="3617595"/>
            <a:ext cx="10249200" cy="5730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Centralized patient record management and appointment scheduling, role-based access control for different staff roles, real-time room assignment, and integrated visit management with admission workflows are core features.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29005" y="4831080"/>
            <a:ext cx="10249200" cy="3099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Security and Data Protection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29005" y="5386705"/>
            <a:ext cx="10249200" cy="5730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system ensures secure authentication and robust data protection mechanisms, safeguarding patient information and maintaining compliance with healthcare standards.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00-d2nfa818bjvh7rlj0grg.png"/>
          <p:cNvPicPr>
            <a:picLocks noChangeAspect="1"/>
          </p:cNvPicPr>
          <p:nvPr/>
        </p:nvPicPr>
        <p:blipFill>
          <a:blip r:embed="rId3"/>
          <a:srcRect t="69" b="69"/>
          <a:stretch/>
        </p:blipFill>
        <p:spPr>
          <a:xfrm>
            <a:off x="0" y="4575175"/>
            <a:ext cx="12191365" cy="228282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128395" y="1508760"/>
            <a:ext cx="9935845" cy="41148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9FB26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1128395" y="1508760"/>
            <a:ext cx="9935845" cy="4114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488317" y="3566160"/>
            <a:ext cx="9216000" cy="0"/>
          </a:xfrm>
          <a:prstGeom prst="line">
            <a:avLst/>
          </a:prstGeom>
          <a:noFill/>
          <a:ln w="12700">
            <a:solidFill>
              <a:srgbClr val="9FB26A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E0E9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5E9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90930" y="408940"/>
            <a:ext cx="10782935" cy="43576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F49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Current Challenges in Healthcare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5E9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5E927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448435" y="1863725"/>
            <a:ext cx="9272270" cy="3099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5E927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Manual Processes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448435" y="2273300"/>
            <a:ext cx="9295130" cy="5730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Manual paper-based appointment scheduling causes delays and errors, while inefficient room assignment leads to resource underutilization, impacting overall operational efficiency.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448435" y="3773805"/>
            <a:ext cx="9272270" cy="3099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5E927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Fragmented Information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448435" y="4183380"/>
            <a:ext cx="9295130" cy="5730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Fragmented patient information across multiple systems, lack of real-time visibility into staff workload, and time-consuming manual processes for visit documentation hinder coordinated care.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5E9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5E927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E0E9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5E9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90930" y="408940"/>
            <a:ext cx="10782935" cy="43576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F49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Layered Architecture Blueprint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DEEAE5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57797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466D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57797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325245" y="5982970"/>
            <a:ext cx="1344930" cy="6731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C5D1A5"/>
              </a:gs>
              <a:gs pos="71000">
                <a:srgbClr val="9FB26A"/>
              </a:gs>
              <a:gs pos="100000">
                <a:srgbClr val="9FB26A"/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132524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DEEAE5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29958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466D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429958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046855" y="5982970"/>
            <a:ext cx="1344930" cy="6731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C5D1A5"/>
              </a:gs>
              <a:gs pos="71000">
                <a:srgbClr val="9FB26A"/>
              </a:gs>
              <a:gs pos="100000">
                <a:srgbClr val="9FB26A"/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404685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DEEAE5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974280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466D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974280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9490075" y="5982970"/>
            <a:ext cx="1344930" cy="6731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C5D1A5"/>
              </a:gs>
              <a:gs pos="71000">
                <a:srgbClr val="9FB26A"/>
              </a:gs>
              <a:gs pos="100000">
                <a:srgbClr val="9FB26A"/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949007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DEEAE5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02119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466D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702119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768465" y="5982970"/>
            <a:ext cx="1344930" cy="6731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C5D1A5"/>
              </a:gs>
              <a:gs pos="71000">
                <a:srgbClr val="9FB26A"/>
              </a:gs>
              <a:gs pos="100000">
                <a:srgbClr val="9FB26A"/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76846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8074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C5D1A5"/>
              </a:gs>
              <a:gs pos="71000">
                <a:srgbClr val="9FB26A"/>
              </a:gs>
              <a:gs pos="100000">
                <a:srgbClr val="9FB26A"/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88074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77038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Presentation Layer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1981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Presentation Layer, built with XAML and Code-Behind, provides intuitive user interfaces for doctors, nurses, and receptionists, ensuring real-time updates and seamless navigation.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60235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C5D1A5"/>
              </a:gs>
              <a:gs pos="71000">
                <a:srgbClr val="9FB26A"/>
              </a:gs>
              <a:gs pos="100000">
                <a:srgbClr val="9FB26A"/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360235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9199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ViewModel Layer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374142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ViewModel Layer implements business logic using the MVVM pattern, leveraging ObservableObject, RelayCommand, and data binding through CommunityToolkit.Mvvm for responsive and maintainable code.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2396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C5D1A5"/>
              </a:gs>
              <a:gs pos="71000">
                <a:srgbClr val="9FB26A"/>
              </a:gs>
              <a:gs pos="100000">
                <a:srgbClr val="9FB26A"/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32396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21360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Service Layer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6303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Service Layer includes services for appointments, patients, doctors, nurses, and room assignments, encapsulating business operations and ensuring efficient data handling.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04557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C5D1A5"/>
              </a:gs>
              <a:gs pos="71000">
                <a:srgbClr val="9FB26A"/>
              </a:gs>
              <a:gs pos="100000">
                <a:srgbClr val="9FB26A"/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904557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93521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Database Layer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18464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Database Layer, powered by SQL Server, provides a robust relational database with tables for patients, staff, appointments, room assignments, and admissions, ensuring data integrity and performance.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5E9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5E927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E0E9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5E9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90930" y="408940"/>
            <a:ext cx="10782935" cy="43576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F49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Role-Based Workflow Matrix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solidFill>
            <a:srgbClr val="B4CA7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3" name="Image 0" descr="https://kimi-img.moonshot.cn/pub/slides/slides_tmpl/image/25-08-27-20:08:02-d2nfa8h8bjvh7rlj0h10.jpg"/>
          <p:cNvPicPr>
            <a:picLocks noChangeAspect="1"/>
          </p:cNvPicPr>
          <p:nvPr/>
        </p:nvPicPr>
        <p:blipFill>
          <a:blip r:embed="rId3"/>
          <a:srcRect l="31" r="31"/>
          <a:stretch/>
        </p:blipFill>
        <p:spPr>
          <a:xfrm>
            <a:off x="594360" y="1397000"/>
            <a:ext cx="3088640" cy="4606290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9FB26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067175" y="2952115"/>
            <a:ext cx="7560310" cy="0"/>
          </a:xfrm>
          <a:prstGeom prst="line">
            <a:avLst/>
          </a:prstGeom>
          <a:noFill/>
          <a:ln w="12700">
            <a:solidFill>
              <a:srgbClr val="9FB26A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4067175" y="4481830"/>
            <a:ext cx="7560310" cy="0"/>
          </a:xfrm>
          <a:prstGeom prst="line">
            <a:avLst/>
          </a:prstGeom>
          <a:noFill/>
          <a:ln w="12700">
            <a:solidFill>
              <a:srgbClr val="9FB26A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4038600" y="1572895"/>
            <a:ext cx="7617460" cy="3099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5E927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Receptionist Responsibilities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038600" y="1941830"/>
            <a:ext cx="7616190" cy="5730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Receptionists handle patient registration, appointment scheduling, room assignment to nurses, and managing appointments, ensuring smooth front-end operations.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038600" y="3102610"/>
            <a:ext cx="7617460" cy="3099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5E927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Doctor Responsibilities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4038600" y="3471545"/>
            <a:ext cx="7616190" cy="5730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Doctors view daily appointments, create comprehensive visit records, update patient diagnoses, and request admissions, focusing on patient care and documentation.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038600" y="4632325"/>
            <a:ext cx="7617460" cy="3099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5E927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Nurse Responsibilities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038600" y="5001260"/>
            <a:ext cx="7616190" cy="5730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Nurses view assigned rooms, access patient information, check assignment history, and monitor daily workload, ensuring efficient patient care and coordination.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03-d2nfa8p8bjvh7rlj0h4g.png"/>
          <p:cNvPicPr>
            <a:picLocks noChangeAspect="1"/>
          </p:cNvPicPr>
          <p:nvPr/>
        </p:nvPicPr>
        <p:blipFill>
          <a:blip r:embed="rId3"/>
          <a:srcRect l="50" r="50"/>
          <a:stretch/>
        </p:blipFill>
        <p:spPr>
          <a:xfrm>
            <a:off x="630555" y="1304290"/>
            <a:ext cx="3843020" cy="477012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5E9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5E927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E0E9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>
              <a:gd name="adj" fmla="val 50000"/>
            </a:avLst>
          </a:prstGeom>
          <a:solidFill>
            <a:srgbClr val="5E9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090930" y="408940"/>
            <a:ext cx="10782935" cy="43576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F49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Quantified Benefits &amp; ROI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981450" y="5556885"/>
            <a:ext cx="668020" cy="727075"/>
          </a:xfrm>
          <a:prstGeom prst="roundRect">
            <a:avLst>
              <a:gd name="adj" fmla="val 10513"/>
            </a:avLst>
          </a:prstGeom>
          <a:solidFill>
            <a:srgbClr val="2F49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3981450" y="5556885"/>
            <a:ext cx="668020" cy="7270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871720" y="3249295"/>
            <a:ext cx="3194685" cy="2768600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2F493E"/>
            </a:solidFill>
            <a:prstDash val="solid"/>
          </a:ln>
          <a:effectLst>
            <a:outerShdw blurRad="50800" dist="38100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4871720" y="3249295"/>
            <a:ext cx="3194685" cy="2768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8293100" y="3274695"/>
            <a:ext cx="3157220" cy="275780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2F493E"/>
            </a:solidFill>
            <a:prstDash val="solid"/>
          </a:ln>
          <a:effectLst>
            <a:outerShdw blurRad="50800" dist="38100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8293100" y="3274695"/>
            <a:ext cx="3157220" cy="27578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 rot="16200000">
            <a:off x="7375085" y="-742755"/>
            <a:ext cx="72000" cy="5166995"/>
          </a:xfrm>
          <a:prstGeom prst="parallelogram">
            <a:avLst>
              <a:gd name="adj" fmla="val 25000"/>
            </a:avLst>
          </a:prstGeom>
          <a:gradFill flip="none" rotWithShape="1">
            <a:gsLst>
              <a:gs pos="0">
                <a:srgbClr val="9CC0B1">
                  <a:alpha val="0"/>
                </a:srgbClr>
              </a:gs>
              <a:gs pos="28000">
                <a:srgbClr val="9CC0B1">
                  <a:alpha val="0"/>
                </a:srgbClr>
              </a:gs>
              <a:gs pos="100000">
                <a:srgbClr val="525E30"/>
              </a:gs>
            </a:gsLst>
            <a:lin ang="162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 rot="16200000">
            <a:off x="7375085" y="-742755"/>
            <a:ext cx="72000" cy="5166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2032000" y="1793240"/>
            <a:ext cx="4064000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4832985" y="1306195"/>
            <a:ext cx="645731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525E3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Modernizing Healthcare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802505" y="1946275"/>
            <a:ext cx="6647815" cy="85983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Hospital Management System modernizes healthcare operations, improving patient care quality and enhancing operational efficiency through intelligent automation and intuitive design.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5048250" y="3419475"/>
            <a:ext cx="3100705" cy="242292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Expected Benefits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5048250" y="3828415"/>
            <a:ext cx="2872740" cy="20062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Expected benefits include a 50% reduction in appointment scheduling time, improved resource utilization, enhanced patient satisfaction, real-time data access, and reduced administrative overhead.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8337550" y="3419475"/>
            <a:ext cx="3100705" cy="242292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8418195" y="3954780"/>
            <a:ext cx="2872740" cy="17196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 for Your Attention! We look forward to transforming healthcare operations and delivering exceptional patient care with the Hospital Management System.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56-d2nfa718bjvh7rlj0gm0.png"/>
          <p:cNvPicPr>
            <a:picLocks noChangeAspect="1"/>
          </p:cNvPicPr>
          <p:nvPr/>
        </p:nvPicPr>
        <p:blipFill>
          <a:blip r:embed="rId3"/>
          <a:srcRect l="13" r="13"/>
          <a:stretch/>
        </p:blipFill>
        <p:spPr>
          <a:xfrm>
            <a:off x="0" y="0"/>
            <a:ext cx="1218882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7250" y="2313305"/>
            <a:ext cx="10333990" cy="24199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15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707765" y="4553585"/>
            <a:ext cx="191897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444037" y="4553585"/>
            <a:ext cx="191897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E927D"/>
      </a:accent1>
      <a:accent2>
        <a:srgbClr val="9FB26A"/>
      </a:accent2>
      <a:accent3>
        <a:srgbClr val="E0E9C9"/>
      </a:accent3>
      <a:accent4>
        <a:srgbClr val="1D4621"/>
      </a:accent4>
      <a:accent5>
        <a:srgbClr val="E0F0E7"/>
      </a:accent5>
      <a:accent6>
        <a:srgbClr val="58585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587</Words>
  <Application>Microsoft Office PowerPoint</Application>
  <PresentationFormat>Widescreen</PresentationFormat>
  <Paragraphs>59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MiSans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Hospital Management System</dc:title>
  <dc:subject>Hospital Management System</dc:subject>
  <dc:creator>Kimi</dc:creator>
  <cp:lastModifiedBy>SP24-BSE-030(HAFIZ ZAMAM)</cp:lastModifiedBy>
  <cp:revision>3</cp:revision>
  <dcterms:created xsi:type="dcterms:W3CDTF">2025-12-16T04:48:29Z</dcterms:created>
  <dcterms:modified xsi:type="dcterms:W3CDTF">2025-12-17T10:02:35Z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{"Label":"Hospital Management System","ContentProducer":"001191110108MACG2KBH8F10000","ProduceID":"d50e8a8pe77qlmiitdtg","ReservedCode1":"","ContentPropagator":"001191110108MACG2KBH8F20000","PropagateID":"d50e8a8pe77qlmiitdtg","ReservedCode2":""}</vt:lpwstr>
  </property>
</Properties>
</file>